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19"/>
  </p:notesMasterIdLst>
  <p:handoutMasterIdLst>
    <p:handoutMasterId r:id="rId20"/>
  </p:handoutMasterIdLst>
  <p:sldIdLst>
    <p:sldId id="562" r:id="rId3"/>
    <p:sldId id="604" r:id="rId4"/>
    <p:sldId id="683" r:id="rId5"/>
    <p:sldId id="617" r:id="rId6"/>
    <p:sldId id="687" r:id="rId7"/>
    <p:sldId id="696" r:id="rId8"/>
    <p:sldId id="697" r:id="rId9"/>
    <p:sldId id="698" r:id="rId10"/>
    <p:sldId id="691" r:id="rId11"/>
    <p:sldId id="603" r:id="rId12"/>
    <p:sldId id="694" r:id="rId13"/>
    <p:sldId id="695" r:id="rId14"/>
    <p:sldId id="665" r:id="rId15"/>
    <p:sldId id="682" r:id="rId16"/>
    <p:sldId id="693" r:id="rId17"/>
    <p:sldId id="367" r:id="rId18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94EA"/>
    <a:srgbClr val="320FB1"/>
    <a:srgbClr val="F27120"/>
    <a:srgbClr val="139D2A"/>
    <a:srgbClr val="58BD38"/>
    <a:srgbClr val="0085CF"/>
    <a:srgbClr val="0074C5"/>
    <a:srgbClr val="FFCC00"/>
    <a:srgbClr val="1B4A75"/>
    <a:srgbClr val="6FC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3910" autoAdjust="0"/>
  </p:normalViewPr>
  <p:slideViewPr>
    <p:cSldViewPr>
      <p:cViewPr varScale="1">
        <p:scale>
          <a:sx n="92" d="100"/>
          <a:sy n="92" d="100"/>
        </p:scale>
        <p:origin x="150" y="78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16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罗马攻略</a:t>
            </a:r>
            <a:endParaRPr lang="zh-CN" altLang="en-US" dirty="0"/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8228" y="4001736"/>
            <a:ext cx="1200513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685" y="4001736"/>
            <a:ext cx="1300473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3693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3962" y="4001736"/>
            <a:ext cx="128451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83" y="4001736"/>
            <a:ext cx="12386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41230" y="2623011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定规划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38" y="628328"/>
            <a:ext cx="8208912" cy="430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84312"/>
            <a:ext cx="705844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94" y="484312"/>
            <a:ext cx="7876190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9688" y="264857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5" hidden="1"/>
          <p:cNvSpPr txBox="1">
            <a:spLocks noChangeArrowheads="1"/>
          </p:cNvSpPr>
          <p:nvPr/>
        </p:nvSpPr>
        <p:spPr bwMode="auto">
          <a:xfrm>
            <a:off x="1940262" y="1466113"/>
            <a:ext cx="1943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5" name="矩形 6" hidden="1"/>
          <p:cNvSpPr>
            <a:spLocks noChangeArrowheads="1"/>
          </p:cNvSpPr>
          <p:nvPr/>
        </p:nvSpPr>
        <p:spPr bwMode="auto">
          <a:xfrm>
            <a:off x="1940262" y="2270032"/>
            <a:ext cx="14718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6" name="矩形 7" hidden="1"/>
          <p:cNvSpPr>
            <a:spLocks noChangeArrowheads="1"/>
          </p:cNvSpPr>
          <p:nvPr/>
        </p:nvSpPr>
        <p:spPr bwMode="auto">
          <a:xfrm>
            <a:off x="2011712" y="3181141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7" name="矩形 8" hidden="1"/>
          <p:cNvSpPr>
            <a:spLocks noChangeArrowheads="1"/>
          </p:cNvSpPr>
          <p:nvPr/>
        </p:nvSpPr>
        <p:spPr bwMode="auto">
          <a:xfrm>
            <a:off x="2011712" y="4145845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4572794" y="844352"/>
            <a:ext cx="31756" cy="3891849"/>
          </a:xfrm>
          <a:prstGeom prst="line">
            <a:avLst/>
          </a:prstGeom>
          <a:ln w="25400">
            <a:solidFill>
              <a:srgbClr val="092E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4153621" y="3771198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153621" y="2500536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153621" y="1138981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250476" y="1211632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0" name="椭圆 19"/>
          <p:cNvSpPr/>
          <p:nvPr/>
        </p:nvSpPr>
        <p:spPr>
          <a:xfrm>
            <a:off x="4250476" y="2573187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1" name="椭圆 20"/>
          <p:cNvSpPr/>
          <p:nvPr/>
        </p:nvSpPr>
        <p:spPr>
          <a:xfrm>
            <a:off x="4250476" y="3848612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2" name="任意多边形 21"/>
          <p:cNvSpPr/>
          <p:nvPr/>
        </p:nvSpPr>
        <p:spPr>
          <a:xfrm rot="5400000">
            <a:off x="1741678" y="-474596"/>
            <a:ext cx="749134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3" name="任意多边形 22"/>
          <p:cNvSpPr/>
          <p:nvPr/>
        </p:nvSpPr>
        <p:spPr>
          <a:xfrm rot="16200000">
            <a:off x="6509104" y="1030301"/>
            <a:ext cx="820499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4" name="任意多边形 23"/>
          <p:cNvSpPr/>
          <p:nvPr/>
        </p:nvSpPr>
        <p:spPr>
          <a:xfrm rot="5400000">
            <a:off x="1845076" y="2232409"/>
            <a:ext cx="677819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324322" y="113238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搭建集团信息化基础服务平台</a:t>
            </a:r>
          </a:p>
        </p:txBody>
      </p:sp>
      <p:sp>
        <p:nvSpPr>
          <p:cNvPr id="10" name="矩形 9"/>
          <p:cNvSpPr/>
          <p:nvPr/>
        </p:nvSpPr>
        <p:spPr>
          <a:xfrm>
            <a:off x="5621272" y="2458039"/>
            <a:ext cx="3043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构建移动化平台</a:t>
            </a:r>
            <a:r>
              <a:rPr lang="zh-CN" altLang="en-US" dirty="0"/>
              <a:t>，展现信息化初步成果</a:t>
            </a:r>
          </a:p>
        </p:txBody>
      </p:sp>
      <p:sp>
        <p:nvSpPr>
          <p:cNvPr id="11" name="矩形 10"/>
          <p:cNvSpPr/>
          <p:nvPr/>
        </p:nvSpPr>
        <p:spPr>
          <a:xfrm>
            <a:off x="554941" y="3692002"/>
            <a:ext cx="2954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紧跟集团业务拓展，持续优化业务范围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9165" y="4001736"/>
            <a:ext cx="1213066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0015" y="4001736"/>
            <a:ext cx="14639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7447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327" y="4001736"/>
            <a:ext cx="134802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3290" y="4004628"/>
            <a:ext cx="1321032" cy="926082"/>
          </a:xfrm>
          <a:prstGeom prst="rect">
            <a:avLst/>
          </a:prstGeom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" y="22549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定规划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958" y="628328"/>
            <a:ext cx="4193875" cy="437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3833" y="628328"/>
            <a:ext cx="4541449" cy="436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050" y="628328"/>
            <a:ext cx="8729231" cy="440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980" y="1039928"/>
            <a:ext cx="7924262" cy="4044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292226" y="1917824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18</a:t>
            </a:r>
            <a:r>
              <a:rPr lang="zh-CN" altLang="zh-CN" sz="1400" dirty="0" smtClean="0">
                <a:solidFill>
                  <a:srgbClr val="FF0000"/>
                </a:solidFill>
              </a:rPr>
              <a:t>台拣选小车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85899" y="2287156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700586" y="2287156"/>
            <a:ext cx="792088" cy="357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43506" y="3004190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40</a:t>
            </a:r>
            <a:r>
              <a:rPr lang="zh-CN" altLang="en-US" sz="1400" dirty="0" smtClean="0">
                <a:solidFill>
                  <a:srgbClr val="FF0000"/>
                </a:solidFill>
              </a:rPr>
              <a:t>台自动小车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137179" y="3373522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451866" y="3326450"/>
            <a:ext cx="1400848" cy="4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392416" y="4012704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12</a:t>
            </a:r>
            <a:r>
              <a:rPr lang="zh-CN" altLang="zh-CN" sz="1400" dirty="0" smtClean="0">
                <a:solidFill>
                  <a:srgbClr val="FF0000"/>
                </a:solidFill>
              </a:rPr>
              <a:t>台</a:t>
            </a:r>
            <a:r>
              <a:rPr lang="zh-CN" altLang="en-US" sz="1400" dirty="0" smtClean="0">
                <a:solidFill>
                  <a:srgbClr val="FF0000"/>
                </a:solidFill>
              </a:rPr>
              <a:t>大型堆垛机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410699" y="4310028"/>
            <a:ext cx="139793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7173010" y="3508649"/>
            <a:ext cx="237689" cy="801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185743" y="1276400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15600</a:t>
            </a:r>
            <a:r>
              <a:rPr lang="zh-CN" altLang="zh-CN" dirty="0">
                <a:solidFill>
                  <a:srgbClr val="FFFF00"/>
                </a:solidFill>
              </a:rPr>
              <a:t>个托盘货位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788254" y="181510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14800</a:t>
            </a:r>
            <a:r>
              <a:rPr lang="zh-CN" altLang="zh-CN" dirty="0">
                <a:solidFill>
                  <a:srgbClr val="FFFF00"/>
                </a:solidFill>
              </a:rPr>
              <a:t>个箱式货位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245009" y="3373522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8640</a:t>
            </a:r>
            <a:r>
              <a:rPr lang="zh-CN" altLang="zh-CN" dirty="0">
                <a:solidFill>
                  <a:srgbClr val="FFFF00"/>
                </a:solidFill>
              </a:rPr>
              <a:t>个缓存货位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92674" y="2622138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36000</a:t>
            </a:r>
            <a:r>
              <a:rPr lang="zh-CN" altLang="en-US" dirty="0" smtClean="0">
                <a:solidFill>
                  <a:srgbClr val="FFFF00"/>
                </a:solidFill>
              </a:rPr>
              <a:t>个</a:t>
            </a:r>
            <a:r>
              <a:rPr lang="en-US" altLang="zh-CN" dirty="0" smtClean="0">
                <a:solidFill>
                  <a:srgbClr val="FFFF00"/>
                </a:solidFill>
              </a:rPr>
              <a:t>DPS</a:t>
            </a:r>
            <a:r>
              <a:rPr lang="zh-CN" altLang="en-US" dirty="0" smtClean="0">
                <a:solidFill>
                  <a:srgbClr val="FFFF00"/>
                </a:solidFill>
              </a:rPr>
              <a:t>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5" grpId="0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252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743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64462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8436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2892686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12354" y="2212504"/>
            <a:ext cx="63367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477044" y="1769684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370272"/>
            <a:ext cx="6041640" cy="480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02E-6 -4.06973E-6 L 0.19181 -4.06973E-6 C 0.27791 -4.06973E-6 0.38379 0.0685 0.38379 0.12435 L 0.38379 0.24869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83" y="481279"/>
            <a:ext cx="4765799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838" y="478246"/>
            <a:ext cx="4778162" cy="4575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3356" y="482399"/>
            <a:ext cx="4778644" cy="457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951" y="475213"/>
            <a:ext cx="4769331" cy="4595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419" y="493221"/>
            <a:ext cx="4779444" cy="456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9389" y="497439"/>
            <a:ext cx="4792611" cy="4506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3356" y="511292"/>
            <a:ext cx="4793505" cy="4555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517" y="482397"/>
            <a:ext cx="4803343" cy="46008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2874" y="472577"/>
            <a:ext cx="4783790" cy="461071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7684" y="2486888"/>
            <a:ext cx="6957354" cy="6617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7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楷体" panose="02010609060101010101" pitchFamily="49" charset="-122"/>
              </a:rPr>
              <a:t>宝剑锋从磨砺</a:t>
            </a:r>
            <a:r>
              <a:rPr lang="zh-CN" altLang="en-US" sz="37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楷体" panose="02010609060101010101" pitchFamily="49" charset="-122"/>
              </a:rPr>
              <a:t>出 梅花香自苦寒来</a:t>
            </a:r>
            <a:endParaRPr lang="zh-CN" altLang="en-US" sz="37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532 2.5054E-6 C -0.25378 2.5054E-6 -0.3482 -0.06819 -0.3482 -0.12219 L -0.3482 -0.24129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0" y="-120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9339 -4.06973E-6 C -0.13435 -4.06973E-6 -0.18192 -0.07065 -0.18192 -0.12557 L -0.18192 -0.24838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-124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3.02376E-6 L -0.00815 3.02376E-6 C -0.01197 3.02376E-6 -0.01631 -0.07004 -0.01631 -0.12466 L -0.01631 -0.24777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24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07342 2.90034E-7 C 0.10606 2.90034E-7 0.14772 -0.07066 0.14772 -0.1262 L 0.14772 -0.2493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7" y="-1246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1.5705E-6 L 0.15588 1.5705E-6 C 0.226 1.5705E-6 0.31262 -0.06912 0.31262 -0.12465 L 0.31262 -0.24746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2" y="-1237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3.02376E-6 L 0.23902 3.02376E-6 C 0.34629 3.02376E-6 0.47787 -0.06912 0.47787 -0.12466 L 0.47787 -0.24777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-1240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04E-8 -2.61648E-6 L -0.17393 -2.61648E-6 C -0.25169 -2.61648E-6 -0.34681 0.07405 -0.34681 0.13391 L -0.34681 0.26906 " pathEditMode="relative" rAng="0" ptsTypes="AA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1" y="1345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1.16322E-6 L -0.09078 -1.16322E-6 C -0.13174 -1.16322E-6 -0.18174 0.07374 -0.18174 0.13391 L -0.18174 0.26875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1342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95E-6 -2.96205E-6 L -0.00868 -2.96205E-6 C -0.0125 -2.96205E-6 -0.01718 0.07498 -0.01718 0.13607 L -0.01718 0.27338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136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3E-6 3.36933E-6 L 0.07307 3.36933E-6 C 0.10588 3.36933E-6 0.14633 0.07251 0.14633 0.13205 L 0.14633 0.26566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8" y="1326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22E-6 -2.44369E-6 L 0.15605 -2.44369E-6 C 0.22617 -2.44369E-6 0.31227 0.07344 0.31227 0.13329 L 0.31227 0.2669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5" y="13329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88E-6 3.19654E-6 L 0.23885 3.19654E-6 C 0.34595 3.19654E-6 0.4777 0.07405 0.4777 0.13391 L 0.4777 0.26782 " pathEditMode="relative" rAng="0" ptsTypes="AAAA">
                                      <p:cBhvr>
                                        <p:cTn id="1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133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722" y="1708448"/>
            <a:ext cx="4819671" cy="3346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14" y="1096380"/>
            <a:ext cx="4824536" cy="3346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38" y="484312"/>
            <a:ext cx="4824536" cy="33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5452492" y="1357911"/>
            <a:ext cx="0" cy="446692"/>
          </a:xfrm>
          <a:prstGeom prst="line">
            <a:avLst/>
          </a:pr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100" name="image5.pdf"/>
          <p:cNvPicPr/>
          <p:nvPr/>
        </p:nvPicPr>
        <p:blipFill>
          <a:blip r:embed="rId2" cstate="print">
            <a:extLst/>
          </a:blip>
          <a:srcRect r="27611"/>
          <a:stretch>
            <a:fillRect/>
          </a:stretch>
        </p:blipFill>
        <p:spPr>
          <a:xfrm>
            <a:off x="466270" y="833695"/>
            <a:ext cx="4371838" cy="347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87019" y="275049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96969" y="321272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15692" y="3055065"/>
            <a:ext cx="269975" cy="43876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5306484" y="973562"/>
            <a:ext cx="3828696" cy="438768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5494893" y="1027516"/>
            <a:ext cx="1109535" cy="33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cap="all" spc="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1900" spc="188" dirty="0" smtClean="0"/>
              <a:t>系统项目</a:t>
            </a:r>
            <a:endParaRPr sz="1900" spc="188" dirty="0"/>
          </a:p>
        </p:txBody>
      </p:sp>
      <p:sp>
        <p:nvSpPr>
          <p:cNvPr id="110" name="Shape 110"/>
          <p:cNvSpPr/>
          <p:nvPr/>
        </p:nvSpPr>
        <p:spPr>
          <a:xfrm>
            <a:off x="5317504" y="1804602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316772" y="2565442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316772" y="3384900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395680" y="1805533"/>
            <a:ext cx="112210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1</a:t>
            </a:r>
          </a:p>
        </p:txBody>
      </p:sp>
      <p:sp>
        <p:nvSpPr>
          <p:cNvPr id="116" name="Shape 116"/>
          <p:cNvSpPr/>
          <p:nvPr/>
        </p:nvSpPr>
        <p:spPr>
          <a:xfrm>
            <a:off x="5373238" y="2569085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2</a:t>
            </a:r>
          </a:p>
        </p:txBody>
      </p:sp>
      <p:sp>
        <p:nvSpPr>
          <p:cNvPr id="117" name="Shape 117"/>
          <p:cNvSpPr/>
          <p:nvPr/>
        </p:nvSpPr>
        <p:spPr>
          <a:xfrm>
            <a:off x="5370432" y="3391255"/>
            <a:ext cx="141064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627285" y="2513426"/>
            <a:ext cx="3414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科渝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进入试运行阶段，准备上线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627285" y="1768621"/>
            <a:ext cx="34144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贵州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上线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5635495" y="3418160"/>
            <a:ext cx="3414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昆明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进入集成测试，准备上线</a:t>
            </a:r>
            <a:endParaRPr lang="zh-CN" altLang="en-US" sz="1600" dirty="0"/>
          </a:p>
        </p:txBody>
      </p:sp>
      <p:sp>
        <p:nvSpPr>
          <p:cNvPr id="20" name="Shape 99"/>
          <p:cNvSpPr/>
          <p:nvPr/>
        </p:nvSpPr>
        <p:spPr>
          <a:xfrm flipH="1">
            <a:off x="5452491" y="2071193"/>
            <a:ext cx="1" cy="490605"/>
          </a:xfrm>
          <a:prstGeom prst="line">
            <a:avLst/>
          </a:pr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22" name="Shape 99"/>
          <p:cNvSpPr/>
          <p:nvPr/>
        </p:nvSpPr>
        <p:spPr>
          <a:xfrm flipH="1">
            <a:off x="5440564" y="2835726"/>
            <a:ext cx="1" cy="54437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1096"/>
              <a:gd name="connsiteX1" fmla="*/ 10000 w 10000"/>
              <a:gd name="connsiteY1" fmla="*/ 11096 h 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1096">
                <a:moveTo>
                  <a:pt x="0" y="0"/>
                </a:moveTo>
                <a:cubicBezTo>
                  <a:pt x="3333" y="3333"/>
                  <a:pt x="6667" y="7763"/>
                  <a:pt x="10000" y="11096"/>
                </a:cubicBezTo>
              </a:path>
            </a:pathLst>
          </a:cu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23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286528" y="2619005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124522" y="218023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81423" y="2677888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567827" y="2170246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775233" y="2698738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60426" y="162446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961574" y="171851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195761" y="196085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989962" y="154923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699923" y="2140060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562372" y="2979392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304702" y="3398200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060773" y="3799001"/>
            <a:ext cx="269975" cy="438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0" grpId="0" animBg="1"/>
      <p:bldP spid="111" grpId="0" animBg="1"/>
      <p:bldP spid="112" grpId="0" animBg="1"/>
      <p:bldP spid="115" grpId="0" animBg="1"/>
      <p:bldP spid="116" grpId="0" animBg="1"/>
      <p:bldP spid="117" grpId="0" animBg="1"/>
      <p:bldP spid="2" grpId="0"/>
      <p:bldP spid="18" grpId="0"/>
      <p:bldP spid="19" grpId="0"/>
      <p:bldP spid="20" grpId="0" animBg="1"/>
      <p:bldP spid="22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14125</TotalTime>
  <Pages>0</Pages>
  <Words>305</Words>
  <Characters>0</Characters>
  <Application>Microsoft Office PowerPoint</Application>
  <DocSecurity>0</DocSecurity>
  <PresentationFormat>自定义</PresentationFormat>
  <Lines>0</Lines>
  <Paragraphs>68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仿宋</vt:lpstr>
      <vt:lpstr>楷体</vt:lpstr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539</cp:revision>
  <cp:lastPrinted>2015-12-21T09:40:25Z</cp:lastPrinted>
  <dcterms:created xsi:type="dcterms:W3CDTF">2016-06-01T14:07:47Z</dcterms:created>
  <dcterms:modified xsi:type="dcterms:W3CDTF">2016-12-21T00:47:34Z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